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1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63" d="100"/>
          <a:sy n="63" d="100"/>
        </p:scale>
        <p:origin x="6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A7E18-5FCD-4901-8C75-1238275E78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19C63A-8448-4749-A56D-BEC05D28F430}">
      <dgm:prSet/>
      <dgm:spPr/>
      <dgm:t>
        <a:bodyPr/>
        <a:lstStyle/>
        <a:p>
          <a:r>
            <a:rPr lang="en-US" b="0" i="0" baseline="0" dirty="0"/>
            <a:t>Increase in population and vehicle density has worsened the traffic situation with the current infrastructure. </a:t>
          </a:r>
          <a:endParaRPr lang="en-US" dirty="0"/>
        </a:p>
      </dgm:t>
    </dgm:pt>
    <dgm:pt modelId="{2645E645-3510-4154-8F50-DAAFACC1FF2A}" type="parTrans" cxnId="{86A10620-E209-4125-812C-8B452B233265}">
      <dgm:prSet/>
      <dgm:spPr/>
      <dgm:t>
        <a:bodyPr/>
        <a:lstStyle/>
        <a:p>
          <a:endParaRPr lang="en-US"/>
        </a:p>
      </dgm:t>
    </dgm:pt>
    <dgm:pt modelId="{3AF08092-FE7C-4921-AEDA-5363250E6BE9}" type="sibTrans" cxnId="{86A10620-E209-4125-812C-8B452B233265}">
      <dgm:prSet/>
      <dgm:spPr/>
      <dgm:t>
        <a:bodyPr/>
        <a:lstStyle/>
        <a:p>
          <a:endParaRPr lang="en-US"/>
        </a:p>
      </dgm:t>
    </dgm:pt>
    <dgm:pt modelId="{E6708BB0-B39D-4777-8139-F2F163E15761}">
      <dgm:prSet/>
      <dgm:spPr/>
      <dgm:t>
        <a:bodyPr/>
        <a:lstStyle/>
        <a:p>
          <a:r>
            <a:rPr lang="en-US" b="0" i="0" baseline="0"/>
            <a:t>We can think of two solutions to this problem. </a:t>
          </a:r>
          <a:endParaRPr lang="en-US"/>
        </a:p>
      </dgm:t>
    </dgm:pt>
    <dgm:pt modelId="{18FFC76F-AC4D-40D6-93CE-459700020DF9}" type="parTrans" cxnId="{E3FBE2D6-4913-4D32-89CF-44915AAA1CB9}">
      <dgm:prSet/>
      <dgm:spPr/>
      <dgm:t>
        <a:bodyPr/>
        <a:lstStyle/>
        <a:p>
          <a:endParaRPr lang="en-US"/>
        </a:p>
      </dgm:t>
    </dgm:pt>
    <dgm:pt modelId="{2D0753A6-0103-4107-A8E5-A12BBB720089}" type="sibTrans" cxnId="{E3FBE2D6-4913-4D32-89CF-44915AAA1CB9}">
      <dgm:prSet/>
      <dgm:spPr/>
      <dgm:t>
        <a:bodyPr/>
        <a:lstStyle/>
        <a:p>
          <a:endParaRPr lang="en-US"/>
        </a:p>
      </dgm:t>
    </dgm:pt>
    <dgm:pt modelId="{52441253-F149-4D9E-AAAB-70BC7C5FF8EF}">
      <dgm:prSet/>
      <dgm:spPr/>
      <dgm:t>
        <a:bodyPr/>
        <a:lstStyle/>
        <a:p>
          <a:r>
            <a:rPr lang="en-US" b="0" i="0" baseline="0" dirty="0"/>
            <a:t>Expand transportation capacity and build high quality roads which may require significant investment of time and resources.</a:t>
          </a:r>
          <a:endParaRPr lang="en-US" dirty="0"/>
        </a:p>
      </dgm:t>
    </dgm:pt>
    <dgm:pt modelId="{B1C44A24-60DD-403F-A3EF-885ED524E137}" type="parTrans" cxnId="{1FB6A049-A6AB-4394-83B0-6076532492F4}">
      <dgm:prSet/>
      <dgm:spPr/>
      <dgm:t>
        <a:bodyPr/>
        <a:lstStyle/>
        <a:p>
          <a:endParaRPr lang="en-US"/>
        </a:p>
      </dgm:t>
    </dgm:pt>
    <dgm:pt modelId="{F63BFC91-1A3F-4A62-ADF2-AD279FF6797E}" type="sibTrans" cxnId="{1FB6A049-A6AB-4394-83B0-6076532492F4}">
      <dgm:prSet/>
      <dgm:spPr/>
      <dgm:t>
        <a:bodyPr/>
        <a:lstStyle/>
        <a:p>
          <a:endParaRPr lang="en-US"/>
        </a:p>
      </dgm:t>
    </dgm:pt>
    <dgm:pt modelId="{791B22D5-CCE0-4EF8-BD7D-6458A1944E88}">
      <dgm:prSet/>
      <dgm:spPr/>
      <dgm:t>
        <a:bodyPr/>
        <a:lstStyle/>
        <a:p>
          <a:r>
            <a:rPr lang="en-US" b="0" i="0" baseline="0" dirty="0"/>
            <a:t>Improve the existing infrastructure by improving existing T</a:t>
          </a:r>
          <a:r>
            <a:rPr lang="en-US" b="1" i="0" baseline="0" dirty="0"/>
            <a:t>raffic Control Systems. </a:t>
          </a:r>
          <a:endParaRPr lang="en-US" b="1" dirty="0"/>
        </a:p>
      </dgm:t>
    </dgm:pt>
    <dgm:pt modelId="{8A9AB578-6C57-47B7-8182-F5DF12C82358}" type="parTrans" cxnId="{33500329-38C8-4BC5-A8B1-ACCEFBA4518D}">
      <dgm:prSet/>
      <dgm:spPr/>
      <dgm:t>
        <a:bodyPr/>
        <a:lstStyle/>
        <a:p>
          <a:endParaRPr lang="en-US"/>
        </a:p>
      </dgm:t>
    </dgm:pt>
    <dgm:pt modelId="{FD1A9B56-80D7-427A-A3D2-1C5E1496B569}" type="sibTrans" cxnId="{33500329-38C8-4BC5-A8B1-ACCEFBA4518D}">
      <dgm:prSet/>
      <dgm:spPr/>
      <dgm:t>
        <a:bodyPr/>
        <a:lstStyle/>
        <a:p>
          <a:endParaRPr lang="en-US"/>
        </a:p>
      </dgm:t>
    </dgm:pt>
    <dgm:pt modelId="{68E0CC5F-8C0F-4C3B-89CA-CCE23EDC6C97}" type="pres">
      <dgm:prSet presAssocID="{701A7E18-5FCD-4901-8C75-1238275E78B7}" presName="root" presStyleCnt="0">
        <dgm:presLayoutVars>
          <dgm:dir/>
          <dgm:resizeHandles val="exact"/>
        </dgm:presLayoutVars>
      </dgm:prSet>
      <dgm:spPr/>
    </dgm:pt>
    <dgm:pt modelId="{A22AE74C-1883-436A-963B-3F15AE18EC9D}" type="pres">
      <dgm:prSet presAssocID="{701A7E18-5FCD-4901-8C75-1238275E78B7}" presName="container" presStyleCnt="0">
        <dgm:presLayoutVars>
          <dgm:dir/>
          <dgm:resizeHandles val="exact"/>
        </dgm:presLayoutVars>
      </dgm:prSet>
      <dgm:spPr/>
    </dgm:pt>
    <dgm:pt modelId="{93761D73-9DB5-481F-B7FA-D88058E86EE1}" type="pres">
      <dgm:prSet presAssocID="{C019C63A-8448-4749-A56D-BEC05D28F430}" presName="compNode" presStyleCnt="0"/>
      <dgm:spPr/>
    </dgm:pt>
    <dgm:pt modelId="{92DAD165-5BA3-4E9E-9124-B32A5AC97F25}" type="pres">
      <dgm:prSet presAssocID="{C019C63A-8448-4749-A56D-BEC05D28F430}" presName="iconBgRect" presStyleLbl="bgShp" presStyleIdx="0" presStyleCnt="4"/>
      <dgm:spPr/>
    </dgm:pt>
    <dgm:pt modelId="{D3C957BE-AA5B-43BB-BC5A-9B60C62692D2}" type="pres">
      <dgm:prSet presAssocID="{C019C63A-8448-4749-A56D-BEC05D28F4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AF2EF41F-5C13-4DB3-97DB-1D84F59EC35A}" type="pres">
      <dgm:prSet presAssocID="{C019C63A-8448-4749-A56D-BEC05D28F430}" presName="spaceRect" presStyleCnt="0"/>
      <dgm:spPr/>
    </dgm:pt>
    <dgm:pt modelId="{5A574B8A-46AA-40F8-B486-1A360153B56D}" type="pres">
      <dgm:prSet presAssocID="{C019C63A-8448-4749-A56D-BEC05D28F430}" presName="textRect" presStyleLbl="revTx" presStyleIdx="0" presStyleCnt="4">
        <dgm:presLayoutVars>
          <dgm:chMax val="1"/>
          <dgm:chPref val="1"/>
        </dgm:presLayoutVars>
      </dgm:prSet>
      <dgm:spPr/>
    </dgm:pt>
    <dgm:pt modelId="{0861F6EE-32A7-4DFD-A971-07E7F1FB4E7A}" type="pres">
      <dgm:prSet presAssocID="{3AF08092-FE7C-4921-AEDA-5363250E6BE9}" presName="sibTrans" presStyleLbl="sibTrans2D1" presStyleIdx="0" presStyleCnt="0"/>
      <dgm:spPr/>
    </dgm:pt>
    <dgm:pt modelId="{70E7315D-17F6-4A13-8A6D-5A97138F1C45}" type="pres">
      <dgm:prSet presAssocID="{E6708BB0-B39D-4777-8139-F2F163E15761}" presName="compNode" presStyleCnt="0"/>
      <dgm:spPr/>
    </dgm:pt>
    <dgm:pt modelId="{C79D78ED-9EEF-4A6A-87B5-B4FE2ACC0951}" type="pres">
      <dgm:prSet presAssocID="{E6708BB0-B39D-4777-8139-F2F163E15761}" presName="iconBgRect" presStyleLbl="bgShp" presStyleIdx="1" presStyleCnt="4"/>
      <dgm:spPr/>
    </dgm:pt>
    <dgm:pt modelId="{94A134D1-63B6-42B0-90A0-BAF511396A8A}" type="pres">
      <dgm:prSet presAssocID="{E6708BB0-B39D-4777-8139-F2F163E157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D44A3F8-39DE-4DF5-AB79-3CF6E2A6AFF5}" type="pres">
      <dgm:prSet presAssocID="{E6708BB0-B39D-4777-8139-F2F163E15761}" presName="spaceRect" presStyleCnt="0"/>
      <dgm:spPr/>
    </dgm:pt>
    <dgm:pt modelId="{CB149A2C-DFBD-472C-A812-15CDADAA21EC}" type="pres">
      <dgm:prSet presAssocID="{E6708BB0-B39D-4777-8139-F2F163E15761}" presName="textRect" presStyleLbl="revTx" presStyleIdx="1" presStyleCnt="4">
        <dgm:presLayoutVars>
          <dgm:chMax val="1"/>
          <dgm:chPref val="1"/>
        </dgm:presLayoutVars>
      </dgm:prSet>
      <dgm:spPr/>
    </dgm:pt>
    <dgm:pt modelId="{DBAC9496-ADC8-42E3-B4A1-B4F08B550B88}" type="pres">
      <dgm:prSet presAssocID="{2D0753A6-0103-4107-A8E5-A12BBB720089}" presName="sibTrans" presStyleLbl="sibTrans2D1" presStyleIdx="0" presStyleCnt="0"/>
      <dgm:spPr/>
    </dgm:pt>
    <dgm:pt modelId="{CDE6137C-097B-489D-AE35-F693ABCE0395}" type="pres">
      <dgm:prSet presAssocID="{52441253-F149-4D9E-AAAB-70BC7C5FF8EF}" presName="compNode" presStyleCnt="0"/>
      <dgm:spPr/>
    </dgm:pt>
    <dgm:pt modelId="{EBEDCD9A-798F-4BBA-8C45-649AE2AC3B42}" type="pres">
      <dgm:prSet presAssocID="{52441253-F149-4D9E-AAAB-70BC7C5FF8EF}" presName="iconBgRect" presStyleLbl="bgShp" presStyleIdx="2" presStyleCnt="4"/>
      <dgm:spPr/>
    </dgm:pt>
    <dgm:pt modelId="{3A5BFD82-14B0-4843-8C41-CA57E93DF061}" type="pres">
      <dgm:prSet presAssocID="{52441253-F149-4D9E-AAAB-70BC7C5FF8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C00D9D59-F468-48EB-B2AA-8550C1512A22}" type="pres">
      <dgm:prSet presAssocID="{52441253-F149-4D9E-AAAB-70BC7C5FF8EF}" presName="spaceRect" presStyleCnt="0"/>
      <dgm:spPr/>
    </dgm:pt>
    <dgm:pt modelId="{3852DD73-D212-4AAB-8901-7ACB0D33F224}" type="pres">
      <dgm:prSet presAssocID="{52441253-F149-4D9E-AAAB-70BC7C5FF8EF}" presName="textRect" presStyleLbl="revTx" presStyleIdx="2" presStyleCnt="4">
        <dgm:presLayoutVars>
          <dgm:chMax val="1"/>
          <dgm:chPref val="1"/>
        </dgm:presLayoutVars>
      </dgm:prSet>
      <dgm:spPr/>
    </dgm:pt>
    <dgm:pt modelId="{0C6EF9F4-126B-48F0-82DA-C6EAB26EB3E7}" type="pres">
      <dgm:prSet presAssocID="{F63BFC91-1A3F-4A62-ADF2-AD279FF6797E}" presName="sibTrans" presStyleLbl="sibTrans2D1" presStyleIdx="0" presStyleCnt="0"/>
      <dgm:spPr/>
    </dgm:pt>
    <dgm:pt modelId="{CB8DBEB6-D0B3-4F0F-97CF-1708F0B56D58}" type="pres">
      <dgm:prSet presAssocID="{791B22D5-CCE0-4EF8-BD7D-6458A1944E88}" presName="compNode" presStyleCnt="0"/>
      <dgm:spPr/>
    </dgm:pt>
    <dgm:pt modelId="{17B462BC-877D-44C6-9214-F05AB70448B8}" type="pres">
      <dgm:prSet presAssocID="{791B22D5-CCE0-4EF8-BD7D-6458A1944E88}" presName="iconBgRect" presStyleLbl="bgShp" presStyleIdx="3" presStyleCnt="4"/>
      <dgm:spPr/>
    </dgm:pt>
    <dgm:pt modelId="{F39E1A5D-9CB5-461E-8DF2-DBAA03CAF184}" type="pres">
      <dgm:prSet presAssocID="{791B22D5-CCE0-4EF8-BD7D-6458A1944E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A916C28-372D-46BB-825F-960CE2749584}" type="pres">
      <dgm:prSet presAssocID="{791B22D5-CCE0-4EF8-BD7D-6458A1944E88}" presName="spaceRect" presStyleCnt="0"/>
      <dgm:spPr/>
    </dgm:pt>
    <dgm:pt modelId="{71D6257C-4C01-4887-9FFF-10C9A7F6E45D}" type="pres">
      <dgm:prSet presAssocID="{791B22D5-CCE0-4EF8-BD7D-6458A1944E8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6A10620-E209-4125-812C-8B452B233265}" srcId="{701A7E18-5FCD-4901-8C75-1238275E78B7}" destId="{C019C63A-8448-4749-A56D-BEC05D28F430}" srcOrd="0" destOrd="0" parTransId="{2645E645-3510-4154-8F50-DAAFACC1FF2A}" sibTransId="{3AF08092-FE7C-4921-AEDA-5363250E6BE9}"/>
    <dgm:cxn modelId="{33500329-38C8-4BC5-A8B1-ACCEFBA4518D}" srcId="{701A7E18-5FCD-4901-8C75-1238275E78B7}" destId="{791B22D5-CCE0-4EF8-BD7D-6458A1944E88}" srcOrd="3" destOrd="0" parTransId="{8A9AB578-6C57-47B7-8182-F5DF12C82358}" sibTransId="{FD1A9B56-80D7-427A-A3D2-1C5E1496B569}"/>
    <dgm:cxn modelId="{C2984660-6E4A-49DA-BA27-F63031EA9E87}" type="presOf" srcId="{2D0753A6-0103-4107-A8E5-A12BBB720089}" destId="{DBAC9496-ADC8-42E3-B4A1-B4F08B550B88}" srcOrd="0" destOrd="0" presId="urn:microsoft.com/office/officeart/2018/2/layout/IconCircleList"/>
    <dgm:cxn modelId="{3B427442-96D1-46EB-8E1D-F8FDE2FB7888}" type="presOf" srcId="{3AF08092-FE7C-4921-AEDA-5363250E6BE9}" destId="{0861F6EE-32A7-4DFD-A971-07E7F1FB4E7A}" srcOrd="0" destOrd="0" presId="urn:microsoft.com/office/officeart/2018/2/layout/IconCircleList"/>
    <dgm:cxn modelId="{BE675C67-EFA7-4444-8246-65DB33E72271}" type="presOf" srcId="{F63BFC91-1A3F-4A62-ADF2-AD279FF6797E}" destId="{0C6EF9F4-126B-48F0-82DA-C6EAB26EB3E7}" srcOrd="0" destOrd="0" presId="urn:microsoft.com/office/officeart/2018/2/layout/IconCircleList"/>
    <dgm:cxn modelId="{1FB6A049-A6AB-4394-83B0-6076532492F4}" srcId="{701A7E18-5FCD-4901-8C75-1238275E78B7}" destId="{52441253-F149-4D9E-AAAB-70BC7C5FF8EF}" srcOrd="2" destOrd="0" parTransId="{B1C44A24-60DD-403F-A3EF-885ED524E137}" sibTransId="{F63BFC91-1A3F-4A62-ADF2-AD279FF6797E}"/>
    <dgm:cxn modelId="{854A2753-EEE5-49AB-B1A1-B80DAD30AA15}" type="presOf" srcId="{701A7E18-5FCD-4901-8C75-1238275E78B7}" destId="{68E0CC5F-8C0F-4C3B-89CA-CCE23EDC6C97}" srcOrd="0" destOrd="0" presId="urn:microsoft.com/office/officeart/2018/2/layout/IconCircleList"/>
    <dgm:cxn modelId="{B8E07978-9E81-4F5B-A668-FCC095A67527}" type="presOf" srcId="{E6708BB0-B39D-4777-8139-F2F163E15761}" destId="{CB149A2C-DFBD-472C-A812-15CDADAA21EC}" srcOrd="0" destOrd="0" presId="urn:microsoft.com/office/officeart/2018/2/layout/IconCircleList"/>
    <dgm:cxn modelId="{955FA880-ED90-4A43-9AF3-F94E8E561C9E}" type="presOf" srcId="{52441253-F149-4D9E-AAAB-70BC7C5FF8EF}" destId="{3852DD73-D212-4AAB-8901-7ACB0D33F224}" srcOrd="0" destOrd="0" presId="urn:microsoft.com/office/officeart/2018/2/layout/IconCircleList"/>
    <dgm:cxn modelId="{6C350B8B-13BB-4AF0-A462-49EFE3A3A9E9}" type="presOf" srcId="{C019C63A-8448-4749-A56D-BEC05D28F430}" destId="{5A574B8A-46AA-40F8-B486-1A360153B56D}" srcOrd="0" destOrd="0" presId="urn:microsoft.com/office/officeart/2018/2/layout/IconCircleList"/>
    <dgm:cxn modelId="{E3FBE2D6-4913-4D32-89CF-44915AAA1CB9}" srcId="{701A7E18-5FCD-4901-8C75-1238275E78B7}" destId="{E6708BB0-B39D-4777-8139-F2F163E15761}" srcOrd="1" destOrd="0" parTransId="{18FFC76F-AC4D-40D6-93CE-459700020DF9}" sibTransId="{2D0753A6-0103-4107-A8E5-A12BBB720089}"/>
    <dgm:cxn modelId="{9CB1A5F2-17E5-4BA9-959B-9DEAE033AA1C}" type="presOf" srcId="{791B22D5-CCE0-4EF8-BD7D-6458A1944E88}" destId="{71D6257C-4C01-4887-9FFF-10C9A7F6E45D}" srcOrd="0" destOrd="0" presId="urn:microsoft.com/office/officeart/2018/2/layout/IconCircleList"/>
    <dgm:cxn modelId="{D739A50B-F283-492B-BB98-712544C125DE}" type="presParOf" srcId="{68E0CC5F-8C0F-4C3B-89CA-CCE23EDC6C97}" destId="{A22AE74C-1883-436A-963B-3F15AE18EC9D}" srcOrd="0" destOrd="0" presId="urn:microsoft.com/office/officeart/2018/2/layout/IconCircleList"/>
    <dgm:cxn modelId="{BAB30065-D2EB-425E-9DA3-8B8D0B3B95E2}" type="presParOf" srcId="{A22AE74C-1883-436A-963B-3F15AE18EC9D}" destId="{93761D73-9DB5-481F-B7FA-D88058E86EE1}" srcOrd="0" destOrd="0" presId="urn:microsoft.com/office/officeart/2018/2/layout/IconCircleList"/>
    <dgm:cxn modelId="{998F6921-8A93-4DF1-918C-280F398C5C2C}" type="presParOf" srcId="{93761D73-9DB5-481F-B7FA-D88058E86EE1}" destId="{92DAD165-5BA3-4E9E-9124-B32A5AC97F25}" srcOrd="0" destOrd="0" presId="urn:microsoft.com/office/officeart/2018/2/layout/IconCircleList"/>
    <dgm:cxn modelId="{8062E711-261C-48EC-9CF1-3871097DC465}" type="presParOf" srcId="{93761D73-9DB5-481F-B7FA-D88058E86EE1}" destId="{D3C957BE-AA5B-43BB-BC5A-9B60C62692D2}" srcOrd="1" destOrd="0" presId="urn:microsoft.com/office/officeart/2018/2/layout/IconCircleList"/>
    <dgm:cxn modelId="{6F760C2A-43E4-4313-896A-13A364AAC8CE}" type="presParOf" srcId="{93761D73-9DB5-481F-B7FA-D88058E86EE1}" destId="{AF2EF41F-5C13-4DB3-97DB-1D84F59EC35A}" srcOrd="2" destOrd="0" presId="urn:microsoft.com/office/officeart/2018/2/layout/IconCircleList"/>
    <dgm:cxn modelId="{F4E371A2-982C-4882-ACDD-023CFFE2F215}" type="presParOf" srcId="{93761D73-9DB5-481F-B7FA-D88058E86EE1}" destId="{5A574B8A-46AA-40F8-B486-1A360153B56D}" srcOrd="3" destOrd="0" presId="urn:microsoft.com/office/officeart/2018/2/layout/IconCircleList"/>
    <dgm:cxn modelId="{EBA868D9-DD08-49CC-B3A9-07018675E50D}" type="presParOf" srcId="{A22AE74C-1883-436A-963B-3F15AE18EC9D}" destId="{0861F6EE-32A7-4DFD-A971-07E7F1FB4E7A}" srcOrd="1" destOrd="0" presId="urn:microsoft.com/office/officeart/2018/2/layout/IconCircleList"/>
    <dgm:cxn modelId="{C9BB9D71-5AF1-4560-96A8-4D9A556E35ED}" type="presParOf" srcId="{A22AE74C-1883-436A-963B-3F15AE18EC9D}" destId="{70E7315D-17F6-4A13-8A6D-5A97138F1C45}" srcOrd="2" destOrd="0" presId="urn:microsoft.com/office/officeart/2018/2/layout/IconCircleList"/>
    <dgm:cxn modelId="{EB8EA54F-9070-4723-8B58-17A6DF3D8D39}" type="presParOf" srcId="{70E7315D-17F6-4A13-8A6D-5A97138F1C45}" destId="{C79D78ED-9EEF-4A6A-87B5-B4FE2ACC0951}" srcOrd="0" destOrd="0" presId="urn:microsoft.com/office/officeart/2018/2/layout/IconCircleList"/>
    <dgm:cxn modelId="{9B1A2198-3D55-46C9-9134-53A62778054B}" type="presParOf" srcId="{70E7315D-17F6-4A13-8A6D-5A97138F1C45}" destId="{94A134D1-63B6-42B0-90A0-BAF511396A8A}" srcOrd="1" destOrd="0" presId="urn:microsoft.com/office/officeart/2018/2/layout/IconCircleList"/>
    <dgm:cxn modelId="{B7EED6AB-0C6B-4F5E-B17B-888FD8A2C86A}" type="presParOf" srcId="{70E7315D-17F6-4A13-8A6D-5A97138F1C45}" destId="{CD44A3F8-39DE-4DF5-AB79-3CF6E2A6AFF5}" srcOrd="2" destOrd="0" presId="urn:microsoft.com/office/officeart/2018/2/layout/IconCircleList"/>
    <dgm:cxn modelId="{4AA29800-52CB-441D-A772-A3BAF9227557}" type="presParOf" srcId="{70E7315D-17F6-4A13-8A6D-5A97138F1C45}" destId="{CB149A2C-DFBD-472C-A812-15CDADAA21EC}" srcOrd="3" destOrd="0" presId="urn:microsoft.com/office/officeart/2018/2/layout/IconCircleList"/>
    <dgm:cxn modelId="{EF8386CB-AFBC-4BDE-A4AD-CD7F1404E6D2}" type="presParOf" srcId="{A22AE74C-1883-436A-963B-3F15AE18EC9D}" destId="{DBAC9496-ADC8-42E3-B4A1-B4F08B550B88}" srcOrd="3" destOrd="0" presId="urn:microsoft.com/office/officeart/2018/2/layout/IconCircleList"/>
    <dgm:cxn modelId="{3CA8F655-4FEC-459A-853F-715B1C9B9DE1}" type="presParOf" srcId="{A22AE74C-1883-436A-963B-3F15AE18EC9D}" destId="{CDE6137C-097B-489D-AE35-F693ABCE0395}" srcOrd="4" destOrd="0" presId="urn:microsoft.com/office/officeart/2018/2/layout/IconCircleList"/>
    <dgm:cxn modelId="{388A22CD-6979-4ECE-B5A2-0F58F8983ED1}" type="presParOf" srcId="{CDE6137C-097B-489D-AE35-F693ABCE0395}" destId="{EBEDCD9A-798F-4BBA-8C45-649AE2AC3B42}" srcOrd="0" destOrd="0" presId="urn:microsoft.com/office/officeart/2018/2/layout/IconCircleList"/>
    <dgm:cxn modelId="{6F66C5C3-7322-498F-8C72-F3234111D441}" type="presParOf" srcId="{CDE6137C-097B-489D-AE35-F693ABCE0395}" destId="{3A5BFD82-14B0-4843-8C41-CA57E93DF061}" srcOrd="1" destOrd="0" presId="urn:microsoft.com/office/officeart/2018/2/layout/IconCircleList"/>
    <dgm:cxn modelId="{DD05DE95-B8D0-4E24-A170-82A0224EC46B}" type="presParOf" srcId="{CDE6137C-097B-489D-AE35-F693ABCE0395}" destId="{C00D9D59-F468-48EB-B2AA-8550C1512A22}" srcOrd="2" destOrd="0" presId="urn:microsoft.com/office/officeart/2018/2/layout/IconCircleList"/>
    <dgm:cxn modelId="{D659B418-232B-43BA-B055-BE88DBA6641F}" type="presParOf" srcId="{CDE6137C-097B-489D-AE35-F693ABCE0395}" destId="{3852DD73-D212-4AAB-8901-7ACB0D33F224}" srcOrd="3" destOrd="0" presId="urn:microsoft.com/office/officeart/2018/2/layout/IconCircleList"/>
    <dgm:cxn modelId="{B5C5899F-C71E-439F-A551-DB32FCF7C0E4}" type="presParOf" srcId="{A22AE74C-1883-436A-963B-3F15AE18EC9D}" destId="{0C6EF9F4-126B-48F0-82DA-C6EAB26EB3E7}" srcOrd="5" destOrd="0" presId="urn:microsoft.com/office/officeart/2018/2/layout/IconCircleList"/>
    <dgm:cxn modelId="{77FFDBB0-5BBE-48DF-9812-68B3E47F2FA7}" type="presParOf" srcId="{A22AE74C-1883-436A-963B-3F15AE18EC9D}" destId="{CB8DBEB6-D0B3-4F0F-97CF-1708F0B56D58}" srcOrd="6" destOrd="0" presId="urn:microsoft.com/office/officeart/2018/2/layout/IconCircleList"/>
    <dgm:cxn modelId="{6248E2C5-29BD-425D-A64F-2AACBDAE41C5}" type="presParOf" srcId="{CB8DBEB6-D0B3-4F0F-97CF-1708F0B56D58}" destId="{17B462BC-877D-44C6-9214-F05AB70448B8}" srcOrd="0" destOrd="0" presId="urn:microsoft.com/office/officeart/2018/2/layout/IconCircleList"/>
    <dgm:cxn modelId="{942BFF8E-D647-4569-895A-3F24FD3D5A8E}" type="presParOf" srcId="{CB8DBEB6-D0B3-4F0F-97CF-1708F0B56D58}" destId="{F39E1A5D-9CB5-461E-8DF2-DBAA03CAF184}" srcOrd="1" destOrd="0" presId="urn:microsoft.com/office/officeart/2018/2/layout/IconCircleList"/>
    <dgm:cxn modelId="{879ECBA6-D27A-4ABD-9E84-797AFAFB8AFB}" type="presParOf" srcId="{CB8DBEB6-D0B3-4F0F-97CF-1708F0B56D58}" destId="{2A916C28-372D-46BB-825F-960CE2749584}" srcOrd="2" destOrd="0" presId="urn:microsoft.com/office/officeart/2018/2/layout/IconCircleList"/>
    <dgm:cxn modelId="{20FDBBE3-FFED-4ECD-A0E3-0B182D8EE0AF}" type="presParOf" srcId="{CB8DBEB6-D0B3-4F0F-97CF-1708F0B56D58}" destId="{71D6257C-4C01-4887-9FFF-10C9A7F6E45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AD165-5BA3-4E9E-9124-B32A5AC97F25}">
      <dsp:nvSpPr>
        <dsp:cNvPr id="0" name=""/>
        <dsp:cNvSpPr/>
      </dsp:nvSpPr>
      <dsp:spPr>
        <a:xfrm>
          <a:off x="57937" y="310934"/>
          <a:ext cx="1494870" cy="14948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957BE-AA5B-43BB-BC5A-9B60C62692D2}">
      <dsp:nvSpPr>
        <dsp:cNvPr id="0" name=""/>
        <dsp:cNvSpPr/>
      </dsp:nvSpPr>
      <dsp:spPr>
        <a:xfrm>
          <a:off x="371860" y="624857"/>
          <a:ext cx="867024" cy="867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74B8A-46AA-40F8-B486-1A360153B56D}">
      <dsp:nvSpPr>
        <dsp:cNvPr id="0" name=""/>
        <dsp:cNvSpPr/>
      </dsp:nvSpPr>
      <dsp:spPr>
        <a:xfrm>
          <a:off x="1873137" y="310934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Increase in population and vehicle density has worsened the traffic situation with the current infrastructure. </a:t>
          </a:r>
          <a:endParaRPr lang="en-US" sz="2100" kern="1200" dirty="0"/>
        </a:p>
      </dsp:txBody>
      <dsp:txXfrm>
        <a:off x="1873137" y="310934"/>
        <a:ext cx="3523623" cy="1494870"/>
      </dsp:txXfrm>
    </dsp:sp>
    <dsp:sp modelId="{C79D78ED-9EEF-4A6A-87B5-B4FE2ACC0951}">
      <dsp:nvSpPr>
        <dsp:cNvPr id="0" name=""/>
        <dsp:cNvSpPr/>
      </dsp:nvSpPr>
      <dsp:spPr>
        <a:xfrm>
          <a:off x="6010725" y="310934"/>
          <a:ext cx="1494870" cy="14948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134D1-63B6-42B0-90A0-BAF511396A8A}">
      <dsp:nvSpPr>
        <dsp:cNvPr id="0" name=""/>
        <dsp:cNvSpPr/>
      </dsp:nvSpPr>
      <dsp:spPr>
        <a:xfrm>
          <a:off x="6324648" y="624857"/>
          <a:ext cx="867024" cy="867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49A2C-DFBD-472C-A812-15CDADAA21EC}">
      <dsp:nvSpPr>
        <dsp:cNvPr id="0" name=""/>
        <dsp:cNvSpPr/>
      </dsp:nvSpPr>
      <dsp:spPr>
        <a:xfrm>
          <a:off x="7825925" y="310934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We can think of two solutions to this problem. </a:t>
          </a:r>
          <a:endParaRPr lang="en-US" sz="2100" kern="1200"/>
        </a:p>
      </dsp:txBody>
      <dsp:txXfrm>
        <a:off x="7825925" y="310934"/>
        <a:ext cx="3523623" cy="1494870"/>
      </dsp:txXfrm>
    </dsp:sp>
    <dsp:sp modelId="{EBEDCD9A-798F-4BBA-8C45-649AE2AC3B42}">
      <dsp:nvSpPr>
        <dsp:cNvPr id="0" name=""/>
        <dsp:cNvSpPr/>
      </dsp:nvSpPr>
      <dsp:spPr>
        <a:xfrm>
          <a:off x="57937" y="2545532"/>
          <a:ext cx="1494870" cy="14948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BFD82-14B0-4843-8C41-CA57E93DF061}">
      <dsp:nvSpPr>
        <dsp:cNvPr id="0" name=""/>
        <dsp:cNvSpPr/>
      </dsp:nvSpPr>
      <dsp:spPr>
        <a:xfrm>
          <a:off x="371860" y="2859455"/>
          <a:ext cx="867024" cy="867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2DD73-D212-4AAB-8901-7ACB0D33F224}">
      <dsp:nvSpPr>
        <dsp:cNvPr id="0" name=""/>
        <dsp:cNvSpPr/>
      </dsp:nvSpPr>
      <dsp:spPr>
        <a:xfrm>
          <a:off x="1873137" y="2545532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Expand transportation capacity and build high quality roads which may require significant investment of time and resources.</a:t>
          </a:r>
          <a:endParaRPr lang="en-US" sz="2100" kern="1200" dirty="0"/>
        </a:p>
      </dsp:txBody>
      <dsp:txXfrm>
        <a:off x="1873137" y="2545532"/>
        <a:ext cx="3523623" cy="1494870"/>
      </dsp:txXfrm>
    </dsp:sp>
    <dsp:sp modelId="{17B462BC-877D-44C6-9214-F05AB70448B8}">
      <dsp:nvSpPr>
        <dsp:cNvPr id="0" name=""/>
        <dsp:cNvSpPr/>
      </dsp:nvSpPr>
      <dsp:spPr>
        <a:xfrm>
          <a:off x="6010725" y="2545532"/>
          <a:ext cx="1494870" cy="14948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E1A5D-9CB5-461E-8DF2-DBAA03CAF184}">
      <dsp:nvSpPr>
        <dsp:cNvPr id="0" name=""/>
        <dsp:cNvSpPr/>
      </dsp:nvSpPr>
      <dsp:spPr>
        <a:xfrm>
          <a:off x="6324648" y="2859455"/>
          <a:ext cx="867024" cy="867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6257C-4C01-4887-9FFF-10C9A7F6E45D}">
      <dsp:nvSpPr>
        <dsp:cNvPr id="0" name=""/>
        <dsp:cNvSpPr/>
      </dsp:nvSpPr>
      <dsp:spPr>
        <a:xfrm>
          <a:off x="7825925" y="2545532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Improve the existing infrastructure by improving existing T</a:t>
          </a:r>
          <a:r>
            <a:rPr lang="en-US" sz="2100" b="1" i="0" kern="1200" baseline="0" dirty="0"/>
            <a:t>raffic Control Systems. </a:t>
          </a:r>
          <a:endParaRPr lang="en-US" sz="2100" b="1" kern="1200" dirty="0"/>
        </a:p>
      </dsp:txBody>
      <dsp:txXfrm>
        <a:off x="7825925" y="2545532"/>
        <a:ext cx="3523623" cy="1494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fficControllerRL/TrafficControllerR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Video 105">
            <a:extLst>
              <a:ext uri="{FF2B5EF4-FFF2-40B4-BE49-F238E27FC236}">
                <a16:creationId xmlns:a16="http://schemas.microsoft.com/office/drawing/2014/main" id="{A7222550-A167-4A6F-B68B-B037E400D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Traffic Control System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Atul Shah </a:t>
            </a:r>
          </a:p>
          <a:p>
            <a:r>
              <a:rPr lang="en-US" dirty="0" err="1">
                <a:solidFill>
                  <a:srgbClr val="FFFFFF"/>
                </a:solidFill>
              </a:rPr>
              <a:t>Shreyus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Puthiyapurail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3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Deep Q-learning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38200" y="1825625"/>
            <a:ext cx="10105571" cy="16033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dirty="0"/>
              <a:t>The input of the network is the vector </a:t>
            </a:r>
            <a:r>
              <a:rPr lang="en-US" dirty="0"/>
              <a:t>Intersection Discretized Representation (IDR),</a:t>
            </a:r>
            <a:r>
              <a:rPr dirty="0"/>
              <a:t> the state of the environment at timestep t. The outputs of the network are the Q-values of the possible action from state </a:t>
            </a:r>
            <a:r>
              <a:rPr dirty="0" err="1"/>
              <a:t>st.</a:t>
            </a:r>
            <a:endParaRPr dirty="0"/>
          </a:p>
        </p:txBody>
      </p:sp>
      <p:pic>
        <p:nvPicPr>
          <p:cNvPr id="131" name="Picture 3" descr="Picture 3"/>
          <p:cNvPicPr>
            <a:picLocks noChangeAspect="1"/>
          </p:cNvPicPr>
          <p:nvPr/>
        </p:nvPicPr>
        <p:blipFill>
          <a:blip r:embed="rId2"/>
          <a:srcRect r="2260"/>
          <a:stretch>
            <a:fillRect/>
          </a:stretch>
        </p:blipFill>
        <p:spPr>
          <a:xfrm>
            <a:off x="1459044" y="3147785"/>
            <a:ext cx="4046597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009" y="4245878"/>
            <a:ext cx="6785880" cy="69243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Neural Network"/>
          <p:cNvSpPr txBox="1"/>
          <p:nvPr/>
        </p:nvSpPr>
        <p:spPr>
          <a:xfrm>
            <a:off x="2356650" y="6034761"/>
            <a:ext cx="15763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Neural Network</a:t>
            </a:r>
          </a:p>
        </p:txBody>
      </p:sp>
      <p:sp>
        <p:nvSpPr>
          <p:cNvPr id="134" name="Q-Learning Function"/>
          <p:cNvSpPr txBox="1"/>
          <p:nvPr/>
        </p:nvSpPr>
        <p:spPr>
          <a:xfrm>
            <a:off x="7259192" y="6034761"/>
            <a:ext cx="199053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Q-Learning Function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xperience Repl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Experience Replay</a:t>
            </a:r>
          </a:p>
        </p:txBody>
      </p:sp>
      <p:sp>
        <p:nvSpPr>
          <p:cNvPr id="137" name="The batch is taken from a data structure intuitively called memory, which stores every sample collected during the training phase.  A training instanceinvolves the gathering of a group of samples from the memory and the neu-ral network training using th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The </a:t>
            </a:r>
            <a:r>
              <a:rPr lang="en-US" dirty="0"/>
              <a:t>randomized group of samples called </a:t>
            </a:r>
            <a:r>
              <a:rPr u="sng" dirty="0"/>
              <a:t>batch</a:t>
            </a:r>
            <a:r>
              <a:rPr dirty="0"/>
              <a:t> is taken from a data structure</a:t>
            </a:r>
            <a:r>
              <a:rPr lang="en-US" dirty="0"/>
              <a:t>,</a:t>
            </a:r>
            <a:r>
              <a:rPr dirty="0"/>
              <a:t> </a:t>
            </a:r>
            <a:r>
              <a:rPr lang="en-US" u="sng" dirty="0"/>
              <a:t>m</a:t>
            </a:r>
            <a:r>
              <a:rPr u="sng" dirty="0"/>
              <a:t>emory</a:t>
            </a:r>
            <a:r>
              <a:rPr dirty="0"/>
              <a:t> which stores every sample collected during the training phase.  A training instance</a:t>
            </a:r>
            <a:r>
              <a:rPr lang="en-US" dirty="0"/>
              <a:t> </a:t>
            </a:r>
            <a:r>
              <a:rPr dirty="0"/>
              <a:t>involves the gathering of a group of samples from the memory and the neural network training</a:t>
            </a:r>
            <a:r>
              <a:rPr lang="en-US" dirty="0"/>
              <a:t> phase.</a:t>
            </a:r>
            <a:endParaRPr dirty="0"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0353" y="3601368"/>
            <a:ext cx="6482457" cy="3116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EA93-90DB-1740-9A96-098EE6E9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85AEE-7120-AD40-B6D8-9C544F775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num_layers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width_layers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400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batch_size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100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learning_rate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0.001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training_epochs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C2755-D8FF-364D-932A-A594DF98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5199"/>
          <a:stretch/>
        </p:blipFill>
        <p:spPr>
          <a:xfrm>
            <a:off x="21" y="365050"/>
            <a:ext cx="3817236" cy="5647323"/>
          </a:xfrm>
          <a:prstGeom prst="rect">
            <a:avLst/>
          </a:prstGeom>
          <a:effectLst/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223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DA9F7-722A-084B-B330-935CEC20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AB116-426A-7F4E-BCC2-B1DCB40A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9" y="2423886"/>
            <a:ext cx="5600630" cy="3880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2C13A-6C32-5B4B-96E7-1989F71B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829" y="2627086"/>
            <a:ext cx="5769613" cy="36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51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2D3E-10C5-8E4B-9BDE-D3994885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5743D-25E7-774D-8353-678FD953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07" y="1225281"/>
            <a:ext cx="8912964" cy="56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5A3B-B99F-4F34-9E50-428B43F7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D3DC4-F2E9-43EE-A3B6-22EFFE3B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https://github.com/TrafficControllerRL/TrafficControllerRL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872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0" name="Content Placeholder 2">
            <a:extLst>
              <a:ext uri="{FF2B5EF4-FFF2-40B4-BE49-F238E27FC236}">
                <a16:creationId xmlns:a16="http://schemas.microsoft.com/office/drawing/2014/main" id="{B83CA59C-76DA-47A7-8ACD-FF53663F2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32397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Challenges in existing systems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in existing Traffic Signals</a:t>
            </a:r>
          </a:p>
        </p:txBody>
      </p:sp>
      <p:sp>
        <p:nvSpPr>
          <p:cNvPr id="101" name="Inappropriate traffic light sequence. Traffic lights usually choose the phases in a static, predefined policy. This method could cause the activation of an inappropriate traffic light phase in a situation that could cause an increase in travel times.…"/>
          <p:cNvSpPr txBox="1">
            <a:spLocks noGrp="1"/>
          </p:cNvSpPr>
          <p:nvPr>
            <p:ph type="body"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Inappropriate traffic light sequence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Static predefined policy of sequence can cause long wait times for vehicles at the intersection.</a:t>
            </a:r>
            <a:endParaRPr lang="en-US" sz="2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2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2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Inappropriate traffic light durations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Static light durations of signal independent of traffic density causes longer queue of vehicles at the intersection.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Solving via RL approach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Solving via RL approach</a:t>
            </a:r>
          </a:p>
        </p:txBody>
      </p:sp>
      <p:sp>
        <p:nvSpPr>
          <p:cNvPr id="104" name="The use of RL for traffic signal control is motivated by few reasons…"/>
          <p:cNvSpPr txBox="1">
            <a:spLocks noGrp="1"/>
          </p:cNvSpPr>
          <p:nvPr>
            <p:ph type="body"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RL algorithm which adapts according to traffic situation (road accident) or bad weather.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Sz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RL agents can self-learn without supervision or prior knowledge of the environment.</a:t>
            </a:r>
          </a:p>
          <a:p>
            <a:pPr marL="0">
              <a:buSzTx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need to define complex model to describe the environment as the agent learns from the environment and takes appropriate action.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2F93D-4C5D-F140-A7F9-806DC1CBB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C1A4D-6522-E544-AFAE-21F8DB61D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" r="5523" b="-2"/>
          <a:stretch/>
        </p:blipFill>
        <p:spPr>
          <a:xfrm>
            <a:off x="1424902" y="2492376"/>
            <a:ext cx="3209779" cy="35633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BC2D9-6F94-0B41-A7DF-0574F7E8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569" y="2494450"/>
            <a:ext cx="5471529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 is defined as a set of traffic lights that manages the incoming traffic into the intersection.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Traffic Control System is composed of agents that interacts with the environment using a state 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 action 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 reward 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029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2992"/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 - Simulation of Urban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MObility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(SUMO)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defRPr sz="2500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environment in which the agent acts is a 4-way intersection.</a:t>
            </a:r>
          </a:p>
          <a:p>
            <a:pPr>
              <a:buSzTx/>
              <a:defRPr sz="2500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lanes per arm approach the intersection from the compass directions and lead to 4 lanes per arm leaving the intersection.  </a:t>
            </a:r>
          </a:p>
          <a:p>
            <a:pPr>
              <a:defRPr sz="2500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center of the intersection, a traffic light system, controlled by the agent, manages the approaching traffic. 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 rotWithShape="1">
          <a:blip r:embed="rId2"/>
          <a:srcRect l="7965" r="14542" b="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1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</a:t>
            </a:r>
          </a:p>
        </p:txBody>
      </p:sp>
      <p:sp>
        <p:nvSpPr>
          <p:cNvPr id="11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lanes of the intersection are discretized in </a:t>
            </a:r>
            <a:r>
              <a:rPr lang="en-US" sz="24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along the length of the lane.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state of the traffic is represented by cells.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106CA7B-7754-4A42-99B6-16E8E139D0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7952302C-DF90-4300-A0F6-A6FFF3EBE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755" y="3755325"/>
            <a:ext cx="4289045" cy="2719503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F68034-405E-4B6D-8A4C-E0161E5B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68" y="2449571"/>
            <a:ext cx="5173647" cy="14861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Reward</a:t>
            </a:r>
            <a:br>
              <a:rPr lang="en-US" dirty="0"/>
            </a:br>
            <a:endParaRPr lang="en-US" dirty="0"/>
          </a:p>
        </p:txBody>
      </p:sp>
      <p:sp>
        <p:nvSpPr>
          <p:cNvPr id="1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9626600" cy="1906855"/>
          </a:xfrm>
          <a:prstGeom prst="rect">
            <a:avLst/>
          </a:prstGeom>
        </p:spPr>
        <p:txBody>
          <a:bodyPr/>
          <a:lstStyle>
            <a:lvl1pPr marL="210311" indent="-210311" defTabSz="841247">
              <a:spcBef>
                <a:spcPts val="900"/>
              </a:spcBef>
              <a:defRPr sz="2576"/>
            </a:lvl1pPr>
          </a:lstStyle>
          <a:p>
            <a:pPr marL="0" indent="0">
              <a:buNone/>
            </a:pPr>
            <a:r>
              <a:rPr lang="en-US" dirty="0"/>
              <a:t>Defined as a function of performance indicator of the intersection such as vehicle delay, queue length, waiting time or throughput.</a:t>
            </a:r>
          </a:p>
        </p:txBody>
      </p:sp>
      <p:pic>
        <p:nvPicPr>
          <p:cNvPr id="11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10" y="3732479"/>
            <a:ext cx="3861705" cy="821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58" y="3828198"/>
            <a:ext cx="3727934" cy="673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Where rt represents the reward at timestep t. twt and twtt−1 represent the total waiting time of all the cars in the intersection captured respectively at timestep t and t−1"/>
          <p:cNvSpPr txBox="1"/>
          <p:nvPr/>
        </p:nvSpPr>
        <p:spPr>
          <a:xfrm>
            <a:off x="1703672" y="5076435"/>
            <a:ext cx="847769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600" dirty="0"/>
              <a:t>Where </a:t>
            </a:r>
            <a:r>
              <a:rPr sz="1600" i="1" dirty="0"/>
              <a:t>rt </a:t>
            </a:r>
            <a:r>
              <a:rPr sz="1600" dirty="0"/>
              <a:t>represents the reward at timestep </a:t>
            </a:r>
            <a:r>
              <a:rPr sz="1600" i="1" dirty="0"/>
              <a:t>t</a:t>
            </a:r>
            <a:r>
              <a:rPr sz="1600" dirty="0"/>
              <a:t>. </a:t>
            </a:r>
            <a:r>
              <a:rPr sz="1600" i="1" dirty="0" err="1"/>
              <a:t>twt</a:t>
            </a:r>
            <a:r>
              <a:rPr sz="1600" i="1" dirty="0"/>
              <a:t> </a:t>
            </a:r>
            <a:r>
              <a:rPr sz="1600" dirty="0"/>
              <a:t>and </a:t>
            </a:r>
            <a:r>
              <a:rPr sz="1600" i="1" dirty="0"/>
              <a:t>twtt−</a:t>
            </a:r>
            <a:r>
              <a:rPr sz="1600" dirty="0"/>
              <a:t>1 represent the total waiting time of all the cars in the intersection captured respectively at timestep </a:t>
            </a:r>
            <a:r>
              <a:rPr sz="1600" i="1" dirty="0"/>
              <a:t>t </a:t>
            </a:r>
            <a:r>
              <a:rPr sz="1600" dirty="0"/>
              <a:t>and </a:t>
            </a:r>
            <a:r>
              <a:rPr sz="1600" i="1" dirty="0"/>
              <a:t>t−</a:t>
            </a:r>
            <a:r>
              <a:rPr sz="1600" dirty="0"/>
              <a:t>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xfrm>
            <a:off x="1051559" y="586821"/>
            <a:ext cx="8847183" cy="9350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Action</a:t>
            </a:r>
          </a:p>
        </p:txBody>
      </p:sp>
      <p:sp>
        <p:nvSpPr>
          <p:cNvPr id="125" name="Content Placeholder 8"/>
          <p:cNvSpPr txBox="1">
            <a:spLocks noGrp="1"/>
          </p:cNvSpPr>
          <p:nvPr>
            <p:ph type="body" idx="1"/>
          </p:nvPr>
        </p:nvSpPr>
        <p:spPr>
          <a:xfrm>
            <a:off x="4984205" y="3429000"/>
            <a:ext cx="6801395" cy="169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 sz="1800"/>
            </a:pPr>
            <a:r>
              <a:rPr lang="en-US" sz="2400" dirty="0"/>
              <a:t>Given the state of s, the agent should choose a traffic light phase a, from a set of </a:t>
            </a:r>
            <a:r>
              <a:rPr lang="en-US" sz="2400" u="sng" dirty="0"/>
              <a:t>actions A</a:t>
            </a:r>
            <a:r>
              <a:rPr lang="en-US" sz="2400" dirty="0"/>
              <a:t>, and maximize the rewards r.</a:t>
            </a:r>
          </a:p>
          <a:p>
            <a:r>
              <a:rPr lang="en-US" dirty="0"/>
              <a:t>A = {NSA; NSLA;EWA;EWLA}</a:t>
            </a:r>
          </a:p>
        </p:txBody>
      </p:sp>
      <p:pic>
        <p:nvPicPr>
          <p:cNvPr id="126" name="Content Placeholder 3" descr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6198"/>
            <a:ext cx="4831882" cy="2669891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A7A7A7"/>
    </a:dk2>
    <a:lt2>
      <a:srgbClr val="535353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548</Words>
  <Application>Microsoft Office PowerPoint</Application>
  <PresentationFormat>Widescreen</PresentationFormat>
  <Paragraphs>49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Times Roman</vt:lpstr>
      <vt:lpstr>Office Theme</vt:lpstr>
      <vt:lpstr>Traffic Control System</vt:lpstr>
      <vt:lpstr>Motivation</vt:lpstr>
      <vt:lpstr>Challenges in existing Traffic Signals</vt:lpstr>
      <vt:lpstr>Solving via RL approach</vt:lpstr>
      <vt:lpstr>Agent:</vt:lpstr>
      <vt:lpstr>Environment - Simulation of Urban MObility (SUMO) </vt:lpstr>
      <vt:lpstr>State</vt:lpstr>
      <vt:lpstr>Reward </vt:lpstr>
      <vt:lpstr>Action</vt:lpstr>
      <vt:lpstr>Deep Q-learning</vt:lpstr>
      <vt:lpstr>Experience Replay</vt:lpstr>
      <vt:lpstr>Model Summary</vt:lpstr>
      <vt:lpstr>Results:</vt:lpstr>
      <vt:lpstr>Results:</vt:lpstr>
      <vt:lpstr>Code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signal Control System</dc:title>
  <dc:creator>shreyus puthiyapurail</dc:creator>
  <cp:lastModifiedBy>Atul Shah -X (atulsha - TATA CONSULTANCY SERVICES LIMITED at Cisco)</cp:lastModifiedBy>
  <cp:revision>5</cp:revision>
  <dcterms:created xsi:type="dcterms:W3CDTF">2020-12-02T07:11:35Z</dcterms:created>
  <dcterms:modified xsi:type="dcterms:W3CDTF">2020-12-02T07:45:22Z</dcterms:modified>
</cp:coreProperties>
</file>